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06" r:id="rId4"/>
    <p:sldId id="307" r:id="rId5"/>
    <p:sldId id="310" r:id="rId6"/>
    <p:sldId id="258" r:id="rId7"/>
    <p:sldId id="259" r:id="rId8"/>
    <p:sldId id="291" r:id="rId9"/>
    <p:sldId id="299" r:id="rId10"/>
    <p:sldId id="297" r:id="rId11"/>
    <p:sldId id="288" r:id="rId12"/>
    <p:sldId id="300" r:id="rId13"/>
    <p:sldId id="298" r:id="rId14"/>
    <p:sldId id="285" r:id="rId15"/>
    <p:sldId id="290" r:id="rId16"/>
    <p:sldId id="295" r:id="rId17"/>
    <p:sldId id="296" r:id="rId18"/>
    <p:sldId id="286" r:id="rId19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5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6" Type="http://schemas.openxmlformats.org/officeDocument/2006/relationships/image" Target="../media/image18.emf"/><Relationship Id="rId5" Type="http://schemas.openxmlformats.org/officeDocument/2006/relationships/image" Target="../media/image17.wmf"/><Relationship Id="rId4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image" Target="../media/image3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e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6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7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chemeClr val="accent1"/>
                </a:solidFill>
                <a:latin typeface="+mn-lt"/>
                <a:cs typeface="+mn-cs"/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8" name="TextBox 14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chemeClr val="accent1"/>
                </a:solidFill>
                <a:latin typeface="+mn-lt"/>
                <a:cs typeface="+mn-cs"/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C9262-760D-414B-B377-107D5FF81F25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400" y="4392613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pPr>
              <a:defRPr/>
            </a:pPr>
            <a:fld id="{CC0C91FF-A7D5-40F8-BE26-1492E04B330A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110B1-57B3-49F9-9C03-D22AEF56A091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9D30-DF2A-4FB5-B1BC-E398A4DDFFE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4591050" y="2409825"/>
            <a:ext cx="68580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 rot="5400000">
            <a:off x="4668044" y="2570956"/>
            <a:ext cx="68580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 rot="5400000">
            <a:off x="3681413" y="3354387"/>
            <a:ext cx="6858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BB00E-9798-454D-8EF8-8C5B5CA1CD65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48C3A-FF6A-4156-97D5-DD5ED58E461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4F6F6-7C79-4B1E-9882-212DBB40BDA1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DDB3F-8C01-45E3-970C-0D9489752534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rgbClr val="FFFFFF"/>
                </a:solidFill>
                <a:latin typeface="+mn-lt"/>
                <a:cs typeface="+mn-cs"/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150" dirty="0">
                <a:solidFill>
                  <a:srgbClr val="FFFFFF"/>
                </a:solidFill>
                <a:latin typeface="+mn-lt"/>
                <a:cs typeface="+mn-cs"/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F3F22-A68B-44BE-9062-BE8F3710A7FE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5" y="4389438"/>
            <a:ext cx="1216025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8676CD2-C33B-429D-ADDC-D2DD195704B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41AE6-2EC2-4D15-A269-CCA564E069DA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92634-528E-4092-8DD5-A34E1D75F0B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A0AD-937A-4E28-A906-E2A1F9391AE4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1BA22-3BED-458A-98A7-194D634C36A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F7821-0A06-4656-A1AF-DD929C072D81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A0B6-502F-4F19-A0C2-91DACE4E1A7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72B4C-17F7-459E-B9C2-3FDC5E86EFDE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5097-26F8-4880-B4A5-CA5D9A08E60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38AD1-F9F8-433E-B9FE-B2B4C67E942E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F68D-B8F9-4BA7-9711-B5C8E0D17B9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1DA69-488F-49F7-B7DD-644CCCB6EAB8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98C9-D965-478B-8216-357FA5355CF8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3"/>
            <a:ext cx="9144000" cy="14541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8275"/>
            <a:ext cx="9144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1111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n-US" altLang="es-CO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E685C8-75E7-40E4-BF43-E0AD21E30484}" type="datetimeFigureOut">
              <a:rPr lang="es-CO"/>
              <a:pPr>
                <a:defRPr/>
              </a:pPr>
              <a:t>24/06/2021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9F89EE-3F90-44EF-8002-F1C4EFF406E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0" y="1368425"/>
            <a:ext cx="9144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1" r:id="rId2"/>
    <p:sldLayoutId id="2147483747" r:id="rId3"/>
    <p:sldLayoutId id="2147483742" r:id="rId4"/>
    <p:sldLayoutId id="2147483743" r:id="rId5"/>
    <p:sldLayoutId id="2147483744" r:id="rId6"/>
    <p:sldLayoutId id="2147483748" r:id="rId7"/>
    <p:sldLayoutId id="2147483749" r:id="rId8"/>
    <p:sldLayoutId id="2147483750" r:id="rId9"/>
    <p:sldLayoutId id="2147483745" r:id="rId10"/>
    <p:sldLayoutId id="21474837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ultiplicaci%C3%B3n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://es.wikipedia.org/wiki/Variable_(programaci%C3%B3n)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hyperlink" Target="http://es.wikipedia.org/wiki/%C3%81lgebra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45.gi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0.emf"/><Relationship Id="rId11" Type="http://schemas.openxmlformats.org/officeDocument/2006/relationships/image" Target="../media/image44.gi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43.gif"/><Relationship Id="rId4" Type="http://schemas.openxmlformats.org/officeDocument/2006/relationships/image" Target="../media/image39.emf"/><Relationship Id="rId9" Type="http://schemas.openxmlformats.org/officeDocument/2006/relationships/image" Target="../media/image42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gif"/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gif"/><Relationship Id="rId2" Type="http://schemas.openxmlformats.org/officeDocument/2006/relationships/image" Target="../media/image5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4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56.e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actividadesinfor.webcindario.com/derivadasaplicaciones.htm#geometrica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O" sz="9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DERIVADAS</a:t>
            </a:r>
            <a:endParaRPr lang="es-CO" sz="9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557338"/>
            <a:ext cx="8642350" cy="50403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es-CO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s-CO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DE UNA SUMA O RESTA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E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s-E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DE UNA CONSTANTE POR UNA FUNCIÓN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CO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s-E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DE UN PRODUCTO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CO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CO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s-E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DE UN COCIENTE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ES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s-CO" dirty="0"/>
          </a:p>
        </p:txBody>
      </p:sp>
      <p:pic>
        <p:nvPicPr>
          <p:cNvPr id="31747" name="3 Imagen" descr="Derivada de una su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525" y="2492375"/>
            <a:ext cx="27654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4 Imagen" descr="Derivada de una constante por una funció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900" y="3249613"/>
            <a:ext cx="394335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5 Imagen" descr="Derivada de un product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2750" y="4219575"/>
            <a:ext cx="39433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7 Imagen" descr="Derivada de un cociente 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0525" y="5876925"/>
            <a:ext cx="411797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4.bp.blogspot.com/-BTGXKlr-v-Y/UFpEpo104HI/AAAAAAAADXM/CJkCBlLz9kY/s1600/mueco_calculdora.jpg"/>
          <p:cNvPicPr>
            <a:picLocks noChangeAspect="1" noChangeArrowheads="1"/>
          </p:cNvPicPr>
          <p:nvPr/>
        </p:nvPicPr>
        <p:blipFill rotWithShape="1">
          <a:blip r:embed="rId6" cstate="print"/>
          <a:srcRect l="11815" t="9976" r="7998" b="7208"/>
          <a:stretch/>
        </p:blipFill>
        <p:spPr bwMode="auto">
          <a:xfrm rot="580650">
            <a:off x="7342188" y="5240338"/>
            <a:ext cx="132715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                          EJEMPLOS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blipFill rotWithShape="1">
            <a:blip r:embed="rId2" cstate="print"/>
            <a:stretch>
              <a:fillRect l="-82" t="-1001"/>
            </a:stretch>
          </a:blipFill>
        </p:spPr>
        <p:txBody>
          <a:bodyPr/>
          <a:lstStyle/>
          <a:p>
            <a:pPr>
              <a:buNone/>
            </a:pPr>
            <a:r>
              <a:rPr lang="es-ES" dirty="0">
                <a:noFill/>
              </a:rPr>
              <a:t> </a:t>
            </a:r>
          </a:p>
        </p:txBody>
      </p:sp>
      <p:pic>
        <p:nvPicPr>
          <p:cNvPr id="4" name="12 Imagen" descr="cálculo de derivad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20888"/>
            <a:ext cx="4345771" cy="447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11 Imagen" descr="cálculo de derivada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700808"/>
            <a:ext cx="304188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15 Imagen" descr="cálculo de derivad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4365104"/>
            <a:ext cx="6048672" cy="841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3 Marcador de contenido" descr="cálculo de derivadas"/>
          <p:cNvPicPr>
            <a:picLocks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808" y="5445224"/>
            <a:ext cx="3312368" cy="792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4 Imagen" descr="cálculo de derivad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84785"/>
            <a:ext cx="1944216" cy="76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5 Imagen" descr="cálculo de derivad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6482020" cy="901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6 Imagen" descr="cálculo de derivada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3429000"/>
            <a:ext cx="2859202" cy="78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7 Imagen" descr="cálculo de derivad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437111"/>
            <a:ext cx="1584176" cy="62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8 Imagen" descr="cálculo de derivada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5373216"/>
            <a:ext cx="435796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O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ndara" panose="020E0502030303020204" pitchFamily="34" charset="0"/>
              </a:rPr>
              <a:t>REGLA DE LA CADENA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1600200"/>
            <a:ext cx="8496300" cy="4924425"/>
          </a:xfrm>
        </p:spPr>
        <p:txBody>
          <a:bodyPr/>
          <a:lstStyle/>
          <a:p>
            <a:pPr algn="just" eaLnBrk="1" hangingPunct="1">
              <a:defRPr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En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términos intuitivos, si una </a:t>
            </a:r>
            <a:r>
              <a:rPr lang="es-ES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2" tooltip="Variable (programación)"/>
              </a:rPr>
              <a:t>variable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y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depende de una segunda variable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u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que a la vez depende de una tercera variable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x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; entonces, la razón de cambio de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y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con respecto a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x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puede ser calculada con el 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3" tooltip="Multiplicación"/>
              </a:rPr>
              <a:t>producto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de la razón de cambio de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y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con respecto a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u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multiplicado por la razón de cambio de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u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con respecto a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x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</a:t>
            </a:r>
            <a:endParaRPr lang="es-C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algn="just" eaLnBrk="1" hangingPunct="1">
              <a:defRPr/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En términos 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4" tooltip="Álgebra"/>
              </a:rPr>
              <a:t>algebraicos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la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regla de la cadena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(para funciones de una variable) afirma que si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f es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diferenciable en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x y g es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una función diferenciable en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f (x),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entonces la función compuesta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                                es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diferenciable en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X y</a:t>
            </a:r>
          </a:p>
          <a:p>
            <a:pPr algn="just" eaLnBrk="1" hangingPunct="1">
              <a:defRPr/>
            </a:pPr>
            <a:endParaRPr lang="es-C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eaLnBrk="1" hangingPunct="1">
              <a:defRPr/>
            </a:pPr>
            <a:endParaRPr lang="es-CO" dirty="0"/>
          </a:p>
        </p:txBody>
      </p:sp>
      <p:pic>
        <p:nvPicPr>
          <p:cNvPr id="26628" name="3 Imagen" descr="(g \circ f)(x) = g(f(x)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8538" y="5084763"/>
            <a:ext cx="20875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4 Imagen" descr="&#10; (g \circ f)'(x) = \frac {d(g \circ f)} {dx} = \frac {d \; g(f(x))} {dx}  = \frac {d} {dx} \; g(f(x)) = g'(f(x))\cdot f'(x)&#10;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00113" y="5589588"/>
            <a:ext cx="7416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4.bp.blogspot.com/-BTGXKlr-v-Y/UFpEpo104HI/AAAAAAAADXM/CJkCBlLz9kY/s1600/mueco_calculdora.jpg"/>
          <p:cNvPicPr>
            <a:picLocks noChangeAspect="1" noChangeArrowheads="1"/>
          </p:cNvPicPr>
          <p:nvPr/>
        </p:nvPicPr>
        <p:blipFill rotWithShape="1">
          <a:blip r:embed="rId7" cstate="print"/>
          <a:srcRect l="11815" t="9976" r="7998" b="7208"/>
          <a:stretch/>
        </p:blipFill>
        <p:spPr bwMode="auto">
          <a:xfrm rot="580650">
            <a:off x="8023225" y="541338"/>
            <a:ext cx="846138" cy="8747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95313" y="512763"/>
            <a:ext cx="7361237" cy="62865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s-ES_tradnl" sz="3600" b="1" smtClean="0">
                <a:solidFill>
                  <a:srgbClr val="FF0033"/>
                </a:solidFill>
                <a:latin typeface="Arial Rounded MT Bold" pitchFamily="34" charset="0"/>
              </a:rPr>
              <a:t>Reglas de Derivación</a:t>
            </a:r>
            <a:endParaRPr lang="es-ES_tradnl" sz="3600" smtClean="0">
              <a:solidFill>
                <a:srgbClr val="FF0033"/>
              </a:solidFill>
              <a:latin typeface="Arial Rounded MT Bold" pitchFamily="34" charset="0"/>
            </a:endParaRP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0" y="1484784"/>
            <a:ext cx="9144000" cy="1943100"/>
            <a:chOff x="0" y="2719"/>
            <a:chExt cx="5760" cy="1224"/>
          </a:xfrm>
        </p:grpSpPr>
        <p:sp>
          <p:nvSpPr>
            <p:cNvPr id="14341" name="Rectangle 9"/>
            <p:cNvSpPr>
              <a:spLocks noChangeArrowheads="1"/>
            </p:cNvSpPr>
            <p:nvPr/>
          </p:nvSpPr>
          <p:spPr bwMode="auto">
            <a:xfrm>
              <a:off x="0" y="2770"/>
              <a:ext cx="5760" cy="1173"/>
            </a:xfrm>
            <a:prstGeom prst="rect">
              <a:avLst/>
            </a:prstGeom>
            <a:solidFill>
              <a:srgbClr val="CCFF99"/>
            </a:solidFill>
            <a:ln w="50799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4342" name="Rectangle 10"/>
            <p:cNvSpPr>
              <a:spLocks noChangeArrowheads="1"/>
            </p:cNvSpPr>
            <p:nvPr/>
          </p:nvSpPr>
          <p:spPr bwMode="auto">
            <a:xfrm>
              <a:off x="0" y="2791"/>
              <a:ext cx="5349" cy="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457200" indent="-457200" defTabSz="762000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es-ES_tradnl" sz="3200" b="1" dirty="0">
                  <a:solidFill>
                    <a:schemeClr val="accent2"/>
                  </a:solidFill>
                  <a:latin typeface="Arial Rounded MT Bold" pitchFamily="34" charset="0"/>
                </a:rPr>
                <a:t>8. </a:t>
              </a:r>
              <a:r>
                <a:rPr lang="es-ES_tradnl" sz="3200" dirty="0">
                  <a:solidFill>
                    <a:schemeClr val="accent2"/>
                  </a:solidFill>
                  <a:latin typeface="Arial Rounded MT Bold" pitchFamily="34" charset="0"/>
                </a:rPr>
                <a:t>Si                   y             , entonces la regla de la cadena se define por:  </a:t>
              </a:r>
            </a:p>
          </p:txBody>
        </p:sp>
        <p:graphicFrame>
          <p:nvGraphicFramePr>
            <p:cNvPr id="14343" name="Object 11"/>
            <p:cNvGraphicFramePr>
              <a:graphicFrameLocks noChangeAspect="1"/>
            </p:cNvGraphicFramePr>
            <p:nvPr/>
          </p:nvGraphicFramePr>
          <p:xfrm>
            <a:off x="656" y="2719"/>
            <a:ext cx="1068" cy="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63" name="Ecuación" r:id="rId3" imgW="1194120" imgH="304920" progId="Equation.3">
                    <p:embed/>
                  </p:oleObj>
                </mc:Choice>
                <mc:Fallback>
                  <p:oleObj name="Ecuación" r:id="rId3" imgW="1194120" imgH="30492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6" y="2719"/>
                          <a:ext cx="1068" cy="3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4" name="Object 12"/>
            <p:cNvGraphicFramePr>
              <a:graphicFrameLocks noChangeAspect="1"/>
            </p:cNvGraphicFramePr>
            <p:nvPr/>
          </p:nvGraphicFramePr>
          <p:xfrm>
            <a:off x="1501" y="3375"/>
            <a:ext cx="2442" cy="4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64" name="Ecuación" r:id="rId5" imgW="1905480" imgH="304920" progId="Equation.3">
                    <p:embed/>
                  </p:oleObj>
                </mc:Choice>
                <mc:Fallback>
                  <p:oleObj name="Ecuación" r:id="rId5" imgW="1905480" imgH="30492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1" y="3375"/>
                          <a:ext cx="2442" cy="4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5" name="Object 13"/>
            <p:cNvGraphicFramePr>
              <a:graphicFrameLocks noChangeAspect="1"/>
            </p:cNvGraphicFramePr>
            <p:nvPr/>
          </p:nvGraphicFramePr>
          <p:xfrm>
            <a:off x="1979" y="2791"/>
            <a:ext cx="735" cy="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65" name="Ecuación" r:id="rId7" imgW="507960" imgH="228600" progId="Equation.3">
                    <p:embed/>
                  </p:oleObj>
                </mc:Choice>
                <mc:Fallback>
                  <p:oleObj name="Ecuación" r:id="rId7" imgW="507960" imgH="2286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9" y="2791"/>
                          <a:ext cx="735" cy="3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8136" name="Picture 8" descr="cálculo de derivadas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3717032"/>
            <a:ext cx="3114346" cy="720080"/>
          </a:xfrm>
          <a:prstGeom prst="rect">
            <a:avLst/>
          </a:prstGeom>
          <a:noFill/>
        </p:spPr>
      </p:pic>
      <p:pic>
        <p:nvPicPr>
          <p:cNvPr id="48138" name="Picture 10" descr="cálculo de derivada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11960" y="3933056"/>
            <a:ext cx="3440182" cy="504056"/>
          </a:xfrm>
          <a:prstGeom prst="rect">
            <a:avLst/>
          </a:prstGeom>
          <a:noFill/>
        </p:spPr>
      </p:pic>
      <p:pic>
        <p:nvPicPr>
          <p:cNvPr id="48140" name="Picture 12" descr="cálculo de derivada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5085184"/>
            <a:ext cx="3168352" cy="579577"/>
          </a:xfrm>
          <a:prstGeom prst="rect">
            <a:avLst/>
          </a:prstGeom>
          <a:noFill/>
        </p:spPr>
      </p:pic>
      <p:pic>
        <p:nvPicPr>
          <p:cNvPr id="48142" name="Picture 14" descr="cálculo de derivadas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95936" y="5013176"/>
            <a:ext cx="4677406" cy="764282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</a:rPr>
              <a:t>ALGUNAS DERIVADAS</a:t>
            </a: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628800"/>
            <a:ext cx="3384376" cy="78866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780928"/>
            <a:ext cx="3171825" cy="831273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789040"/>
            <a:ext cx="3545582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870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pPr marL="0" indent="0">
              <a:buNone/>
            </a:pP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72816"/>
            <a:ext cx="3744416" cy="8578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429000"/>
            <a:ext cx="3834655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394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        EJEMPLOS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60848"/>
            <a:ext cx="1761412" cy="573782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410322"/>
            <a:ext cx="2424882" cy="81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54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9750" y="747713"/>
            <a:ext cx="8280400" cy="5837237"/>
            <a:chOff x="743" y="1102"/>
            <a:chExt cx="4972" cy="3677"/>
          </a:xfrm>
        </p:grpSpPr>
        <p:sp>
          <p:nvSpPr>
            <p:cNvPr id="15367" name="Text Box 3"/>
            <p:cNvSpPr txBox="1">
              <a:spLocks noChangeArrowheads="1"/>
            </p:cNvSpPr>
            <p:nvPr/>
          </p:nvSpPr>
          <p:spPr bwMode="auto">
            <a:xfrm>
              <a:off x="743" y="1102"/>
              <a:ext cx="4972" cy="3677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defTabSz="762000" eaLnBrk="0" hangingPunct="0">
                <a:spcBef>
                  <a:spcPct val="50000"/>
                </a:spcBef>
              </a:pPr>
              <a:r>
                <a:rPr lang="es-ES_tradnl" sz="3200" dirty="0">
                  <a:solidFill>
                    <a:srgbClr val="CC0000"/>
                  </a:solidFill>
                  <a:latin typeface="Arial Rounded MT Bold" pitchFamily="34" charset="0"/>
                </a:rPr>
                <a:t>Derivada de funciones exponenciales</a:t>
              </a:r>
              <a:endParaRPr lang="es-ES_tradnl" sz="3200" dirty="0">
                <a:latin typeface="Arial Rounded MT Bold" pitchFamily="34" charset="0"/>
              </a:endParaRP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 dirty="0">
                  <a:latin typeface="Arial Rounded MT Bold" pitchFamily="34" charset="0"/>
                </a:rPr>
                <a:t>i)</a:t>
              </a: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 dirty="0">
                  <a:latin typeface="Arial Rounded MT Bold" pitchFamily="34" charset="0"/>
                </a:rPr>
                <a:t>ii)</a:t>
              </a:r>
              <a:r>
                <a:rPr lang="es-ES_tradnl" sz="4400" dirty="0">
                  <a:latin typeface="Arial Rounded MT Bold" pitchFamily="34" charset="0"/>
                </a:rPr>
                <a:t> </a:t>
              </a: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3200" dirty="0">
                  <a:solidFill>
                    <a:srgbClr val="CC0000"/>
                  </a:solidFill>
                  <a:latin typeface="Arial Rounded MT Bold" pitchFamily="34" charset="0"/>
                </a:rPr>
                <a:t>Derivada de funciones logarítmicas</a:t>
              </a:r>
              <a:endParaRPr lang="es-ES_tradnl" sz="3200" dirty="0">
                <a:latin typeface="Arial Rounded MT Bold" pitchFamily="34" charset="0"/>
              </a:endParaRP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>
                  <a:latin typeface="Arial Rounded MT Bold" pitchFamily="34" charset="0"/>
                </a:rPr>
                <a:t>i)</a:t>
              </a:r>
              <a:endParaRPr lang="es-ES_tradnl" sz="4400">
                <a:latin typeface="Arial Rounded MT Bold" pitchFamily="34" charset="0"/>
              </a:endParaRP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 dirty="0">
                  <a:latin typeface="Arial Rounded MT Bold" pitchFamily="34" charset="0"/>
                </a:rPr>
                <a:t>ii)</a:t>
              </a:r>
              <a:endParaRPr lang="es-ES_tradnl" sz="4400" dirty="0">
                <a:latin typeface="Arial Rounded MT Bold" pitchFamily="34" charset="0"/>
              </a:endParaRP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3200" dirty="0">
                  <a:solidFill>
                    <a:srgbClr val="CC0000"/>
                  </a:solidFill>
                </a:rPr>
                <a:t>Derivada de funciones Trigonométricas</a:t>
              </a: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 dirty="0"/>
                <a:t>i) </a:t>
              </a:r>
            </a:p>
            <a:p>
              <a:pPr defTabSz="762000" eaLnBrk="0" hangingPunct="0">
                <a:spcBef>
                  <a:spcPct val="50000"/>
                </a:spcBef>
              </a:pPr>
              <a:r>
                <a:rPr lang="es-ES_tradnl" sz="2400" dirty="0"/>
                <a:t>ii)</a:t>
              </a:r>
              <a:endParaRPr lang="es-ES_tradnl" sz="2400" dirty="0">
                <a:latin typeface="Arial Rounded MT Bold" pitchFamily="34" charset="0"/>
              </a:endParaRPr>
            </a:p>
          </p:txBody>
        </p:sp>
        <p:graphicFrame>
          <p:nvGraphicFramePr>
            <p:cNvPr id="15368" name="Object 4"/>
            <p:cNvGraphicFramePr>
              <a:graphicFrameLocks noChangeAspect="1"/>
            </p:cNvGraphicFramePr>
            <p:nvPr/>
          </p:nvGraphicFramePr>
          <p:xfrm>
            <a:off x="909" y="2848"/>
            <a:ext cx="2305" cy="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0" name="Ecuación" r:id="rId3" imgW="1688367" imgH="393529" progId="Equation.3">
                    <p:embed/>
                  </p:oleObj>
                </mc:Choice>
                <mc:Fallback>
                  <p:oleObj name="Ecuación" r:id="rId3" imgW="1688367" imgH="393529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9" y="2848"/>
                          <a:ext cx="2305" cy="5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9" name="Object 5"/>
            <p:cNvGraphicFramePr>
              <a:graphicFrameLocks noChangeAspect="1"/>
            </p:cNvGraphicFramePr>
            <p:nvPr/>
          </p:nvGraphicFramePr>
          <p:xfrm>
            <a:off x="952" y="2111"/>
            <a:ext cx="2964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1" name="Ecuación" r:id="rId5" imgW="2883600" imgH="292320" progId="Equation.3">
                    <p:embed/>
                  </p:oleObj>
                </mc:Choice>
                <mc:Fallback>
                  <p:oleObj name="Ecuación" r:id="rId5" imgW="2883600" imgH="29232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2" y="2111"/>
                          <a:ext cx="2964" cy="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0" name="Object 6"/>
            <p:cNvGraphicFramePr>
              <a:graphicFrameLocks noChangeAspect="1"/>
            </p:cNvGraphicFramePr>
            <p:nvPr/>
          </p:nvGraphicFramePr>
          <p:xfrm>
            <a:off x="954" y="3209"/>
            <a:ext cx="3379" cy="5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2" name="Ecuación" r:id="rId7" imgW="3290040" imgH="546120" progId="Equation.3">
                    <p:embed/>
                  </p:oleObj>
                </mc:Choice>
                <mc:Fallback>
                  <p:oleObj name="Ecuación" r:id="rId7" imgW="3290040" imgH="54612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" y="3209"/>
                          <a:ext cx="3379" cy="57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1" name="Object 7"/>
            <p:cNvGraphicFramePr>
              <a:graphicFrameLocks noChangeAspect="1"/>
            </p:cNvGraphicFramePr>
            <p:nvPr/>
          </p:nvGraphicFramePr>
          <p:xfrm>
            <a:off x="961" y="1524"/>
            <a:ext cx="2219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23" name="Ecuación" r:id="rId9" imgW="2159640" imgH="292320" progId="Equation.3">
                    <p:embed/>
                  </p:oleObj>
                </mc:Choice>
                <mc:Fallback>
                  <p:oleObj name="Ecuación" r:id="rId9" imgW="2159640" imgH="29232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1" y="1524"/>
                          <a:ext cx="2219" cy="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63" name="Line 8"/>
          <p:cNvSpPr>
            <a:spLocks noChangeShapeType="1"/>
          </p:cNvSpPr>
          <p:nvPr/>
        </p:nvSpPr>
        <p:spPr bwMode="auto">
          <a:xfrm flipV="1">
            <a:off x="0" y="692150"/>
            <a:ext cx="9144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CO"/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-252413" y="0"/>
            <a:ext cx="93964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_tradnl" sz="3200" b="1">
                <a:solidFill>
                  <a:srgbClr val="FF0033"/>
                </a:solidFill>
                <a:latin typeface="Arial Rounded MT Bold" pitchFamily="34" charset="0"/>
              </a:rPr>
              <a:t>Derivadas de funciones EXP, LOG y TRIG.</a:t>
            </a:r>
            <a:endParaRPr lang="es-ES_tradnl" sz="3200">
              <a:solidFill>
                <a:srgbClr val="FF0033"/>
              </a:solidFill>
              <a:latin typeface="Arial Rounded MT Bold" pitchFamily="34" charset="0"/>
            </a:endParaRPr>
          </a:p>
        </p:txBody>
      </p:sp>
      <p:graphicFrame>
        <p:nvGraphicFramePr>
          <p:cNvPr id="15365" name="Object 10"/>
          <p:cNvGraphicFramePr>
            <a:graphicFrameLocks noChangeAspect="1"/>
          </p:cNvGraphicFramePr>
          <p:nvPr/>
        </p:nvGraphicFramePr>
        <p:xfrm>
          <a:off x="827088" y="6092825"/>
          <a:ext cx="7848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4" name="Ecuación" r:id="rId11" imgW="2794000" imgH="203200" progId="Equation.3">
                  <p:embed/>
                </p:oleObj>
              </mc:Choice>
              <mc:Fallback>
                <p:oleObj name="Ecuación" r:id="rId11" imgW="27940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6092825"/>
                        <a:ext cx="784860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1"/>
          <p:cNvGraphicFramePr>
            <a:graphicFrameLocks noChangeAspect="1"/>
          </p:cNvGraphicFramePr>
          <p:nvPr/>
        </p:nvGraphicFramePr>
        <p:xfrm>
          <a:off x="781050" y="5516563"/>
          <a:ext cx="80391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5" name="Ecuación" r:id="rId13" imgW="2705100" imgH="203200" progId="Equation.3">
                  <p:embed/>
                </p:oleObj>
              </mc:Choice>
              <mc:Fallback>
                <p:oleObj name="Ecuación" r:id="rId13" imgW="2705100" imgH="203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5516563"/>
                        <a:ext cx="80391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O" sz="7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DERIVADAS</a:t>
            </a:r>
            <a:endParaRPr lang="es-CO" sz="7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Matemáticamente la</a:t>
            </a:r>
            <a:r>
              <a:rPr lang="es-E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 derivada de </a:t>
            </a:r>
            <a:r>
              <a:rPr lang="es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una </a:t>
            </a:r>
            <a:r>
              <a:rPr lang="es-E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función</a:t>
            </a:r>
            <a:r>
              <a:rPr lang="es-E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 es una medida de la rapidez con la que cambia el valor de dicha función matemática, según cambie el valor de </a:t>
            </a:r>
            <a:r>
              <a:rPr lang="es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su variable independiente.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s-ES" sz="2000" dirty="0"/>
              <a:t>La derivada es uno de los conceptos más importante en matemáticas. La derivada es el resultado de un límite y representa la pendiente de la recta tangente a la gráfica de la función en un punto.</a:t>
            </a:r>
            <a:endPara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La derivada se </a:t>
            </a:r>
            <a:r>
              <a:rPr lang="es-E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calcula como </a:t>
            </a:r>
            <a:r>
              <a:rPr lang="es-E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el limite</a:t>
            </a:r>
            <a:r>
              <a:rPr lang="es-E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 de la rapidez de cambio media de la función en un cierto intervalo, cuando el intervalo considerado para la variable independiente se toma cada vez más pequeño. </a:t>
            </a:r>
            <a:endParaRPr lang="es-CO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27584" y="1901659"/>
            <a:ext cx="6030416" cy="2500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600"/>
              </a:spcBef>
              <a:spcAft>
                <a:spcPts val="0"/>
              </a:spcAft>
            </a:pPr>
            <a:r>
              <a:rPr lang="es-ES" b="1" dirty="0">
                <a:solidFill>
                  <a:srgbClr val="663333"/>
                </a:solidFill>
                <a:latin typeface="Trebuchet MS" panose="020B0603020202020204" pitchFamily="34" charset="0"/>
              </a:rPr>
              <a:t>1. </a:t>
            </a:r>
            <a:r>
              <a:rPr lang="es-ES" b="1" i="1" dirty="0">
                <a:solidFill>
                  <a:srgbClr val="663333"/>
                </a:solidFill>
                <a:latin typeface="Trebuchet MS" panose="020B0603020202020204" pitchFamily="34" charset="0"/>
              </a:rPr>
              <a:t>Tasa de variación media</a:t>
            </a:r>
            <a:endParaRPr lang="es-ES" dirty="0">
              <a:solidFill>
                <a:srgbClr val="663333"/>
              </a:solidFill>
              <a:latin typeface="Trebuchet MS" panose="020B0603020202020204" pitchFamily="34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s-ES" dirty="0">
                <a:solidFill>
                  <a:srgbClr val="993300"/>
                </a:solidFill>
                <a:latin typeface="Comic Sans MS" panose="030F0702030302020204" pitchFamily="66" charset="0"/>
              </a:rPr>
              <a:t>Incremento de una función</a:t>
            </a:r>
            <a:endParaRPr lang="es-E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Sea y = f(x) y </a:t>
            </a:r>
            <a:r>
              <a:rPr lang="es-ES" b="1" dirty="0">
                <a:solidFill>
                  <a:srgbClr val="663333"/>
                </a:solidFill>
                <a:latin typeface="Trebuchet MS" panose="020B0603020202020204" pitchFamily="34" charset="0"/>
              </a:rPr>
              <a:t>a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 un punto del dominio de f. Suponemos que </a:t>
            </a:r>
            <a:r>
              <a:rPr lang="es-ES" b="1" dirty="0">
                <a:solidFill>
                  <a:srgbClr val="663333"/>
                </a:solidFill>
                <a:latin typeface="Trebuchet MS" panose="020B0603020202020204" pitchFamily="34" charset="0"/>
              </a:rPr>
              <a:t>a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 aumenta en </a:t>
            </a:r>
            <a:r>
              <a:rPr lang="es-ES" b="1" dirty="0">
                <a:solidFill>
                  <a:srgbClr val="663333"/>
                </a:solidFill>
                <a:latin typeface="Trebuchet MS" panose="020B0603020202020204" pitchFamily="34" charset="0"/>
              </a:rPr>
              <a:t>h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, pasando  al valor a +h, entonces f pasa a valer</a:t>
            </a: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f(a +h), al valor </a:t>
            </a:r>
            <a:r>
              <a:rPr lang="es-ES" b="1" dirty="0">
                <a:solidFill>
                  <a:srgbClr val="663333"/>
                </a:solidFill>
                <a:latin typeface="Trebuchet MS" panose="020B0603020202020204" pitchFamily="34" charset="0"/>
              </a:rPr>
              <a:t>h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 se le lama </a:t>
            </a:r>
            <a:r>
              <a:rPr lang="es-ES" i="1" dirty="0">
                <a:solidFill>
                  <a:srgbClr val="663333"/>
                </a:solidFill>
                <a:latin typeface="Trebuchet MS" panose="020B0603020202020204" pitchFamily="34" charset="0"/>
              </a:rPr>
              <a:t>incremento de la variable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, y a la diferencia entre f(a </a:t>
            </a:r>
            <a:r>
              <a:rPr lang="es-ES" dirty="0" smtClean="0">
                <a:solidFill>
                  <a:srgbClr val="663333"/>
                </a:solidFill>
                <a:latin typeface="Trebuchet MS" panose="020B0603020202020204" pitchFamily="34" charset="0"/>
              </a:rPr>
              <a:t>+h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) y f(a) el incremento de la función.</a:t>
            </a:r>
            <a:endParaRPr lang="es-ES" b="0" i="0" dirty="0">
              <a:solidFill>
                <a:srgbClr val="663333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43608" y="4725144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Times New Roman" panose="02020603050405020304" pitchFamily="18" charset="0"/>
              </a:rPr>
              <a:t>Llamamos tasa de variación media (o tasa media de cambio)  T.V.M., de la función y =f(x) en el intervalo</a:t>
            </a: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Times New Roman" panose="02020603050405020304" pitchFamily="18" charset="0"/>
              </a:rPr>
              <a:t> [a, b] al cociente entre los incrementos de la función y de la variable, es decir</a:t>
            </a:r>
            <a:r>
              <a:rPr lang="es-E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es-E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64365" y="5928043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por lo tanto, la derivada de una función en un punto es el límite de la tasa de variación media cuando el incremento de la variable tiende a 0.</a:t>
            </a:r>
          </a:p>
          <a:p>
            <a:r>
              <a:rPr lang="es-ES" dirty="0"/>
              <a:t/>
            </a:r>
            <a:br>
              <a:rPr lang="es-E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8233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345318" y="1966952"/>
            <a:ext cx="1343638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rgbClr val="663333"/>
                </a:solidFill>
                <a:effectLst/>
                <a:latin typeface="Trebuchet MS" panose="020B0603020202020204" pitchFamily="34" charset="0"/>
              </a:rPr>
              <a:t>T.V.M. [a, b] = </a:t>
            </a:r>
            <a:r>
              <a:rPr kumimoji="0" lang="en-GB" sz="1200" b="0" i="0" u="none" strike="noStrike" cap="none" normalizeH="0" baseline="-30000" dirty="0" smtClean="0">
                <a:ln>
                  <a:noFill/>
                </a:ln>
                <a:solidFill>
                  <a:srgbClr val="663333"/>
                </a:solidFill>
                <a:effectLst/>
                <a:latin typeface="Trebuchet MS" panose="020B0603020202020204" pitchFamily="34" charset="0"/>
              </a:rPr>
              <a:t>  </a:t>
            </a:r>
            <a:r>
              <a:rPr kumimoji="0" lang="en-GB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sz="1200" b="0" i="0" u="none" strike="noStrike" cap="none" normalizeH="0" baseline="-30000" dirty="0" smtClean="0">
              <a:ln>
                <a:noFill/>
              </a:ln>
              <a:solidFill>
                <a:srgbClr val="663333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51206" name="Picture 6" descr="https://actividadesinfor.webcindario.com/derivadasaplicaciones_archivos/image0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956" y="2034431"/>
            <a:ext cx="8191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8" name="Picture 8" descr="https://actividadesinfor.webcindario.com/derivadasaplicaciones_archivos/image00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67970"/>
            <a:ext cx="2614270" cy="217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798240" y="3789040"/>
            <a:ext cx="7230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Ejemplo 1. Halla la tasa de variación media de la función</a:t>
            </a: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f(x) =3-x</a:t>
            </a:r>
            <a:r>
              <a:rPr lang="es-ES" baseline="30000" dirty="0">
                <a:solidFill>
                  <a:srgbClr val="663333"/>
                </a:solidFill>
                <a:latin typeface="Trebuchet MS" panose="020B0603020202020204" pitchFamily="34" charset="0"/>
              </a:rPr>
              <a:t>2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 en el intervalo [0,2]</a:t>
            </a: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Solución</a:t>
            </a:r>
            <a:endParaRPr lang="es-ES" b="0" i="0" dirty="0">
              <a:solidFill>
                <a:srgbClr val="663333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051720" y="4910194"/>
            <a:ext cx="1580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dirty="0"/>
              <a:t>T.V.M. [0, 2] = </a:t>
            </a:r>
          </a:p>
        </p:txBody>
      </p:sp>
      <p:pic>
        <p:nvPicPr>
          <p:cNvPr id="51210" name="Picture 10" descr="https://actividadesinfor.webcindario.com/derivadasaplicaciones_archivos/image004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4939233"/>
            <a:ext cx="13811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26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000" b="1" dirty="0">
                <a:effectLst/>
              </a:rPr>
              <a:t>2. </a:t>
            </a:r>
            <a:r>
              <a:rPr lang="es-ES_tradnl" sz="3000" b="1" i="1" dirty="0">
                <a:effectLst/>
              </a:rPr>
              <a:t>Tasa de variación instantánea. La derivada</a:t>
            </a:r>
            <a:endParaRPr lang="es-AR" sz="3000" dirty="0"/>
          </a:p>
        </p:txBody>
      </p:sp>
      <p:sp>
        <p:nvSpPr>
          <p:cNvPr id="3" name="Rectángulo 2"/>
          <p:cNvSpPr/>
          <p:nvPr/>
        </p:nvSpPr>
        <p:spPr>
          <a:xfrm>
            <a:off x="683568" y="2204864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s-ES" dirty="0" smtClean="0">
                <a:solidFill>
                  <a:srgbClr val="663333"/>
                </a:solidFill>
                <a:latin typeface="Trebuchet MS" panose="020B0603020202020204" pitchFamily="34" charset="0"/>
              </a:rPr>
              <a:t>Consideremos 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un valor h (que puede ser positivo o negativo).</a:t>
            </a:r>
          </a:p>
          <a:p>
            <a:pPr indent="450215" algn="just">
              <a:spcAft>
                <a:spcPts val="0"/>
              </a:spcAft>
            </a:pP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La tasa de </a:t>
            </a:r>
            <a:r>
              <a:rPr lang="es-ES" b="1" u="sng" dirty="0">
                <a:solidFill>
                  <a:srgbClr val="800000"/>
                </a:solidFill>
                <a:latin typeface="Comic Sans MS" panose="030F0702030302020204" pitchFamily="66" charset="0"/>
                <a:hlinkClick r:id="rId2"/>
              </a:rPr>
              <a:t>variación media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 </a:t>
            </a:r>
            <a:endParaRPr lang="es-ES" dirty="0" smtClean="0">
              <a:solidFill>
                <a:srgbClr val="663333"/>
              </a:solidFill>
              <a:latin typeface="Trebuchet MS" panose="020B060302020202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es-ES" dirty="0" smtClean="0">
                <a:solidFill>
                  <a:srgbClr val="663333"/>
                </a:solidFill>
                <a:latin typeface="Trebuchet MS" panose="020B0603020202020204" pitchFamily="34" charset="0"/>
              </a:rPr>
              <a:t>en 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el intervalo [a, a +h] </a:t>
            </a:r>
            <a:r>
              <a:rPr lang="es-ES" dirty="0" smtClean="0">
                <a:solidFill>
                  <a:srgbClr val="663333"/>
                </a:solidFill>
                <a:latin typeface="Trebuchet MS" panose="020B0603020202020204" pitchFamily="34" charset="0"/>
              </a:rPr>
              <a:t>sería</a:t>
            </a:r>
          </a:p>
          <a:p>
            <a:pPr indent="450215" algn="just">
              <a:spcAft>
                <a:spcPts val="0"/>
              </a:spcAft>
            </a:pPr>
            <a:endParaRPr lang="es-ES" b="0" i="0" dirty="0">
              <a:solidFill>
                <a:srgbClr val="663333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51204" name="Picture 4" descr="https://actividadesinfor.webcindario.com/derivadasaplicaciones_archivos/image00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636" y="2669600"/>
            <a:ext cx="1513508" cy="61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1115616" y="3645024"/>
            <a:ext cx="7571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663333"/>
                </a:solidFill>
                <a:latin typeface="Trebuchet MS" panose="020B0603020202020204" pitchFamily="34" charset="0"/>
              </a:rPr>
              <a:t>Nos </a:t>
            </a:r>
            <a:r>
              <a:rPr lang="es-ES" dirty="0">
                <a:solidFill>
                  <a:srgbClr val="663333"/>
                </a:solidFill>
                <a:latin typeface="Trebuchet MS" panose="020B0603020202020204" pitchFamily="34" charset="0"/>
              </a:rPr>
              <a:t>interesa medir la tasa instantánea, es decir el cambio cuando la h tiende a cero, es decir :</a:t>
            </a:r>
            <a:endParaRPr lang="es-AR" dirty="0"/>
          </a:p>
        </p:txBody>
      </p:sp>
      <p:pic>
        <p:nvPicPr>
          <p:cNvPr id="51208" name="Picture 8" descr="https://actividadesinfor.webcindario.com/derivadasaplicaciones_archivos/image00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658" y="4531186"/>
            <a:ext cx="2100437" cy="65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ángulo 6"/>
              <p:cNvSpPr/>
              <p:nvPr/>
            </p:nvSpPr>
            <p:spPr>
              <a:xfrm>
                <a:off x="1296144" y="5436882"/>
                <a:ext cx="7092280" cy="669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dirty="0" smtClean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 este valor se le llama la </a:t>
                </a:r>
                <a:r>
                  <a:rPr lang="es-ES" b="1" dirty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derivada </a:t>
                </a:r>
                <a:r>
                  <a:rPr lang="es-ES" dirty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de la función f en el punto </a:t>
                </a:r>
                <a:r>
                  <a:rPr lang="es-ES" b="1" dirty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a</a:t>
                </a:r>
                <a:r>
                  <a:rPr lang="es-ES" dirty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 y se designa </a:t>
                </a:r>
                <a:r>
                  <a:rPr lang="es-ES" dirty="0" smtClean="0">
                    <a:solidFill>
                      <a:srgbClr val="663333"/>
                    </a:solidFill>
                    <a:latin typeface="Trebuchet MS" panose="020B0603020202020204" pitchFamily="34" charset="0"/>
                  </a:rPr>
                  <a:t>por </a:t>
                </a:r>
                <a14:m>
                  <m:oMath xmlns:m="http://schemas.openxmlformats.org/officeDocument/2006/math">
                    <m:r>
                      <a:rPr lang="es-AR" b="0" i="1" smtClean="0">
                        <a:solidFill>
                          <a:srgbClr val="663333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sSup>
                      <m:sSupPr>
                        <m:ctrlPr>
                          <a:rPr lang="es-AR" b="0" i="1" smtClean="0">
                            <a:solidFill>
                              <a:srgbClr val="66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b="0" i="1" smtClean="0">
                            <a:solidFill>
                              <a:srgbClr val="663333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/>
                    </m:sSup>
                  </m:oMath>
                </a14:m>
                <a:endParaRPr lang="es-AR" dirty="0"/>
              </a:p>
            </p:txBody>
          </p:sp>
        </mc:Choice>
        <mc:Fallback xmlns=""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144" y="5436882"/>
                <a:ext cx="7092280" cy="669992"/>
              </a:xfrm>
              <a:prstGeom prst="rect">
                <a:avLst/>
              </a:prstGeom>
              <a:blipFill rotWithShape="0">
                <a:blip r:embed="rId5"/>
                <a:stretch>
                  <a:fillRect l="-774" t="-6364" b="-127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914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2880"/>
            <a:ext cx="8856984" cy="111166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O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EN UN PUNTO</a:t>
            </a:r>
            <a:endParaRPr lang="es-CO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484313"/>
            <a:ext cx="8642350" cy="51133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La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derivada de una función f(x) en un punto x = a es el valor del límite, si existe, del cociente incremental cuando el incremento de la variable tiende a cero. </a:t>
            </a:r>
            <a:endParaRPr lang="es-C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CO" dirty="0" smtClean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CO" dirty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CO" dirty="0" smtClean="0"/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s-CO" dirty="0"/>
          </a:p>
        </p:txBody>
      </p:sp>
      <p:pic>
        <p:nvPicPr>
          <p:cNvPr id="4" name="3 Imagen" descr="derivada"/>
          <p:cNvPicPr/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4139952" y="2708920"/>
            <a:ext cx="3528391" cy="7567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4 Imagen" descr="Interpretación geométrica"/>
          <p:cNvPicPr/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971600" y="3717032"/>
            <a:ext cx="3806190" cy="27006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2" descr="http://4.bp.blogspot.com/-BTGXKlr-v-Y/UFpEpo104HI/AAAAAAAADXM/CJkCBlLz9kY/s1600/mueco_calculdora.jpg"/>
          <p:cNvPicPr>
            <a:picLocks noChangeAspect="1" noChangeArrowheads="1"/>
          </p:cNvPicPr>
          <p:nvPr/>
        </p:nvPicPr>
        <p:blipFill rotWithShape="1">
          <a:blip r:embed="rId4" cstate="print"/>
          <a:srcRect l="11815" t="9976" r="7998" b="7208"/>
          <a:stretch/>
        </p:blipFill>
        <p:spPr bwMode="auto">
          <a:xfrm rot="580650">
            <a:off x="7380288" y="5067300"/>
            <a:ext cx="1328737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O" sz="7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Candara" panose="020E0502030303020204" pitchFamily="34" charset="0"/>
              </a:rPr>
              <a:t>EJEMPLO</a:t>
            </a:r>
            <a:endParaRPr lang="es-CO" sz="7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Candara" panose="020E05020303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2562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Calcular </a:t>
            </a:r>
            <a:r>
              <a:rPr lang="es-E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la derivada de la función f(x) = </a:t>
            </a:r>
            <a:r>
              <a:rPr lang="es-E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3x</a:t>
            </a:r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2</a:t>
            </a:r>
            <a:r>
              <a:rPr lang="es-E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es-E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en el punto x = 2</a:t>
            </a:r>
            <a:r>
              <a:rPr lang="es-E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</a:t>
            </a:r>
            <a:endParaRPr lang="es-CO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pic>
        <p:nvPicPr>
          <p:cNvPr id="11268" name="3 Imagen" descr="derivada en un pun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608263"/>
            <a:ext cx="4529137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4 Imagen" descr="derivada en un pun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3500438"/>
            <a:ext cx="43862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5 Imagen" descr="derivada en un punto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860425" y="4533900"/>
            <a:ext cx="23034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4.bp.blogspot.com/-BTGXKlr-v-Y/UFpEpo104HI/AAAAAAAADXM/CJkCBlLz9kY/s1600/mueco_calculdora.jpg"/>
          <p:cNvPicPr>
            <a:picLocks noChangeAspect="1" noChangeArrowheads="1"/>
          </p:cNvPicPr>
          <p:nvPr/>
        </p:nvPicPr>
        <p:blipFill rotWithShape="1">
          <a:blip r:embed="rId5" cstate="print"/>
          <a:srcRect l="11815" t="9976" r="7998" b="7208"/>
          <a:stretch/>
        </p:blipFill>
        <p:spPr bwMode="auto">
          <a:xfrm rot="580650">
            <a:off x="7380288" y="5067300"/>
            <a:ext cx="1328737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095375" y="260350"/>
            <a:ext cx="695325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defTabSz="762000" eaLnBrk="0" hangingPunct="0">
              <a:defRPr/>
            </a:pPr>
            <a:r>
              <a:rPr lang="es-ES_tradnl" sz="3600" b="1">
                <a:solidFill>
                  <a:srgbClr val="FF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REGLAS  DE  DERIVACIÓN</a:t>
            </a:r>
            <a:endParaRPr lang="es-ES_tradnl" sz="4400">
              <a:solidFill>
                <a:schemeClr val="tx2"/>
              </a:solidFill>
              <a:latin typeface="Arial Rounded MT Bold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5276850"/>
            <a:ext cx="9144000" cy="1639888"/>
            <a:chOff x="0" y="2288"/>
            <a:chExt cx="5760" cy="1033"/>
          </a:xfrm>
        </p:grpSpPr>
        <p:sp>
          <p:nvSpPr>
            <p:cNvPr id="12311" name="Rectangle 4"/>
            <p:cNvSpPr>
              <a:spLocks noChangeArrowheads="1"/>
            </p:cNvSpPr>
            <p:nvPr/>
          </p:nvSpPr>
          <p:spPr bwMode="auto">
            <a:xfrm>
              <a:off x="0" y="2288"/>
              <a:ext cx="5760" cy="964"/>
            </a:xfrm>
            <a:prstGeom prst="rect">
              <a:avLst/>
            </a:prstGeom>
            <a:solidFill>
              <a:srgbClr val="CCFFCC"/>
            </a:solidFill>
            <a:ln w="50799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2312" name="Rectangle 5"/>
            <p:cNvSpPr>
              <a:spLocks noChangeArrowheads="1"/>
            </p:cNvSpPr>
            <p:nvPr/>
          </p:nvSpPr>
          <p:spPr bwMode="auto">
            <a:xfrm>
              <a:off x="0" y="2371"/>
              <a:ext cx="5349" cy="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marL="457200" indent="-457200" defTabSz="762000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es-ES_tradnl" sz="3200" b="1">
                  <a:latin typeface="Arial Rounded MT Bold" pitchFamily="34" charset="0"/>
                </a:rPr>
                <a:t>4. </a:t>
              </a:r>
              <a:r>
                <a:rPr lang="es-ES_tradnl" sz="3200">
                  <a:latin typeface="Arial Rounded MT Bold" pitchFamily="34" charset="0"/>
                </a:rPr>
                <a:t>Si  f es derivable y  c constante, se tiene:</a:t>
              </a:r>
            </a:p>
            <a:p>
              <a:pPr marL="457200" indent="-457200" defTabSz="762000" eaLnBrk="0" hangingPunct="0">
                <a:lnSpc>
                  <a:spcPct val="80000"/>
                </a:lnSpc>
                <a:spcBef>
                  <a:spcPct val="50000"/>
                </a:spcBef>
              </a:pPr>
              <a:endParaRPr lang="es-ES_tradnl" sz="3200">
                <a:latin typeface="Arial Rounded MT Bold" pitchFamily="34" charset="0"/>
              </a:endParaRPr>
            </a:p>
          </p:txBody>
        </p:sp>
        <p:graphicFrame>
          <p:nvGraphicFramePr>
            <p:cNvPr id="12313" name="Object 6"/>
            <p:cNvGraphicFramePr>
              <a:graphicFrameLocks noChangeAspect="1"/>
            </p:cNvGraphicFramePr>
            <p:nvPr/>
          </p:nvGraphicFramePr>
          <p:xfrm>
            <a:off x="1680" y="2540"/>
            <a:ext cx="2368" cy="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4" name="Ecuación" r:id="rId3" imgW="1308240" imgH="355680" progId="Equation.3">
                    <p:embed/>
                  </p:oleObj>
                </mc:Choice>
                <mc:Fallback>
                  <p:oleObj name="Ecuación" r:id="rId3" imgW="1308240" imgH="35568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540"/>
                          <a:ext cx="2368" cy="6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0" y="3971925"/>
            <a:ext cx="9144000" cy="1311275"/>
            <a:chOff x="0" y="602"/>
            <a:chExt cx="5760" cy="826"/>
          </a:xfrm>
        </p:grpSpPr>
        <p:sp>
          <p:nvSpPr>
            <p:cNvPr id="12307" name="Rectangle 8"/>
            <p:cNvSpPr>
              <a:spLocks noChangeArrowheads="1"/>
            </p:cNvSpPr>
            <p:nvPr/>
          </p:nvSpPr>
          <p:spPr bwMode="auto">
            <a:xfrm>
              <a:off x="0" y="602"/>
              <a:ext cx="5760" cy="800"/>
            </a:xfrm>
            <a:prstGeom prst="rect">
              <a:avLst/>
            </a:prstGeom>
            <a:solidFill>
              <a:srgbClr val="FFFFCC"/>
            </a:soli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2308" name="Text Box 9"/>
            <p:cNvSpPr txBox="1">
              <a:spLocks noChangeArrowheads="1"/>
            </p:cNvSpPr>
            <p:nvPr/>
          </p:nvSpPr>
          <p:spPr bwMode="auto">
            <a:xfrm>
              <a:off x="0" y="643"/>
              <a:ext cx="5182" cy="596"/>
            </a:xfrm>
            <a:prstGeom prst="rect">
              <a:avLst/>
            </a:prstGeom>
            <a:noFill/>
            <a:ln w="50799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defTabSz="762000" eaLnBrk="0" hangingPunct="0"/>
              <a:r>
                <a:rPr lang="es-ES_tradnl" sz="2800" b="1">
                  <a:latin typeface="Arial Rounded MT Bold" pitchFamily="34" charset="0"/>
                </a:rPr>
                <a:t>3.</a:t>
              </a:r>
              <a:r>
                <a:rPr lang="es-ES_tradnl" sz="2800">
                  <a:latin typeface="Arial Rounded MT Bold" pitchFamily="34" charset="0"/>
                </a:rPr>
                <a:t> Sea  f(x) = x</a:t>
              </a:r>
              <a:r>
                <a:rPr lang="es-ES_tradnl" sz="2800" b="1" baseline="30000">
                  <a:latin typeface="Arial Rounded MT Bold" pitchFamily="34" charset="0"/>
                </a:rPr>
                <a:t>n</a:t>
              </a:r>
              <a:r>
                <a:rPr lang="es-ES_tradnl" sz="2800">
                  <a:latin typeface="Arial Rounded MT Bold" pitchFamily="34" charset="0"/>
                </a:rPr>
                <a:t>,              entonces: </a:t>
              </a:r>
            </a:p>
            <a:p>
              <a:pPr defTabSz="762000" eaLnBrk="0" hangingPunct="0"/>
              <a:r>
                <a:rPr lang="es-ES_tradnl" sz="2800">
                  <a:latin typeface="Arial Rounded MT Bold" pitchFamily="34" charset="0"/>
                </a:rPr>
                <a:t>                             </a:t>
              </a:r>
              <a:endParaRPr lang="es-ES_tradnl" sz="2800" b="1" baseline="30000">
                <a:latin typeface="Arial Rounded MT Bold" pitchFamily="34" charset="0"/>
              </a:endParaRPr>
            </a:p>
          </p:txBody>
        </p:sp>
        <p:graphicFrame>
          <p:nvGraphicFramePr>
            <p:cNvPr id="12309" name="Object 10"/>
            <p:cNvGraphicFramePr>
              <a:graphicFrameLocks noChangeAspect="1"/>
            </p:cNvGraphicFramePr>
            <p:nvPr/>
          </p:nvGraphicFramePr>
          <p:xfrm>
            <a:off x="1321" y="864"/>
            <a:ext cx="1974" cy="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5" name="Ecuación" r:id="rId5" imgW="1054440" imgH="292320" progId="Equation.3">
                    <p:embed/>
                  </p:oleObj>
                </mc:Choice>
                <mc:Fallback>
                  <p:oleObj name="Ecuación" r:id="rId5" imgW="1054440" imgH="29232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1" y="864"/>
                          <a:ext cx="1974" cy="5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0" name="Object 11"/>
            <p:cNvGraphicFramePr>
              <a:graphicFrameLocks noChangeAspect="1"/>
            </p:cNvGraphicFramePr>
            <p:nvPr/>
          </p:nvGraphicFramePr>
          <p:xfrm>
            <a:off x="1724" y="652"/>
            <a:ext cx="676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6" name="Ecuación" r:id="rId7" imgW="393359" imgH="177646" progId="Equation.3">
                    <p:embed/>
                  </p:oleObj>
                </mc:Choice>
                <mc:Fallback>
                  <p:oleObj name="Ecuación" r:id="rId7" imgW="393359" imgH="177646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4" y="652"/>
                          <a:ext cx="676" cy="3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0" y="1304925"/>
            <a:ext cx="9144000" cy="1285875"/>
            <a:chOff x="0" y="542"/>
            <a:chExt cx="5760" cy="810"/>
          </a:xfrm>
        </p:grpSpPr>
        <p:sp>
          <p:nvSpPr>
            <p:cNvPr id="12303" name="Rectangle 13"/>
            <p:cNvSpPr>
              <a:spLocks noChangeArrowheads="1"/>
            </p:cNvSpPr>
            <p:nvPr/>
          </p:nvSpPr>
          <p:spPr bwMode="auto">
            <a:xfrm>
              <a:off x="0" y="542"/>
              <a:ext cx="5760" cy="800"/>
            </a:xfrm>
            <a:prstGeom prst="rect">
              <a:avLst/>
            </a:prstGeom>
            <a:solidFill>
              <a:srgbClr val="CCFFFF"/>
            </a:soli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2304" name="Text Box 14"/>
            <p:cNvSpPr txBox="1">
              <a:spLocks noChangeArrowheads="1"/>
            </p:cNvSpPr>
            <p:nvPr/>
          </p:nvSpPr>
          <p:spPr bwMode="auto">
            <a:xfrm>
              <a:off x="0" y="583"/>
              <a:ext cx="5182" cy="596"/>
            </a:xfrm>
            <a:prstGeom prst="rect">
              <a:avLst/>
            </a:prstGeom>
            <a:noFill/>
            <a:ln w="50799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defTabSz="762000" eaLnBrk="0" hangingPunct="0"/>
              <a:r>
                <a:rPr lang="es-ES_tradnl" sz="2800" b="1">
                  <a:latin typeface="Arial Rounded MT Bold" pitchFamily="34" charset="0"/>
                </a:rPr>
                <a:t>1.</a:t>
              </a:r>
              <a:r>
                <a:rPr lang="es-ES_tradnl" sz="2800">
                  <a:latin typeface="Arial Rounded MT Bold" pitchFamily="34" charset="0"/>
                </a:rPr>
                <a:t> Sea  f(x) = k,              entonces: </a:t>
              </a:r>
            </a:p>
            <a:p>
              <a:pPr defTabSz="762000" eaLnBrk="0" hangingPunct="0"/>
              <a:r>
                <a:rPr lang="es-ES_tradnl" sz="2800">
                  <a:latin typeface="Arial Rounded MT Bold" pitchFamily="34" charset="0"/>
                </a:rPr>
                <a:t>                             </a:t>
              </a:r>
              <a:endParaRPr lang="es-ES_tradnl" sz="2800" b="1" baseline="30000">
                <a:latin typeface="Arial Rounded MT Bold" pitchFamily="34" charset="0"/>
              </a:endParaRPr>
            </a:p>
          </p:txBody>
        </p:sp>
        <p:graphicFrame>
          <p:nvGraphicFramePr>
            <p:cNvPr id="12305" name="Object 15"/>
            <p:cNvGraphicFramePr>
              <a:graphicFrameLocks noChangeAspect="1"/>
            </p:cNvGraphicFramePr>
            <p:nvPr/>
          </p:nvGraphicFramePr>
          <p:xfrm>
            <a:off x="1587" y="819"/>
            <a:ext cx="1441" cy="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7" name="Ecuación" r:id="rId9" imgW="762120" imgH="279360" progId="Equation.3">
                    <p:embed/>
                  </p:oleObj>
                </mc:Choice>
                <mc:Fallback>
                  <p:oleObj name="Ecuación" r:id="rId9" imgW="762120" imgH="27936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7" y="819"/>
                          <a:ext cx="1441" cy="5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6" name="Object 16"/>
            <p:cNvGraphicFramePr>
              <a:graphicFrameLocks noChangeAspect="1"/>
            </p:cNvGraphicFramePr>
            <p:nvPr/>
          </p:nvGraphicFramePr>
          <p:xfrm>
            <a:off x="1724" y="592"/>
            <a:ext cx="676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8" name="Ecuación" r:id="rId11" imgW="393359" imgH="177646" progId="Equation.3">
                    <p:embed/>
                  </p:oleObj>
                </mc:Choice>
                <mc:Fallback>
                  <p:oleObj name="Ecuación" r:id="rId11" imgW="393359" imgH="177646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4" y="592"/>
                          <a:ext cx="676" cy="3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2638425"/>
            <a:ext cx="9144000" cy="1285875"/>
            <a:chOff x="0" y="1382"/>
            <a:chExt cx="5760" cy="810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4145" y="1572"/>
              <a:ext cx="1601" cy="474"/>
              <a:chOff x="1423" y="1944"/>
              <a:chExt cx="2450" cy="1052"/>
            </a:xfrm>
          </p:grpSpPr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1423" y="1944"/>
                <a:ext cx="2450" cy="1005"/>
                <a:chOff x="1423" y="1944"/>
                <a:chExt cx="2450" cy="1005"/>
              </a:xfrm>
            </p:grpSpPr>
            <p:sp>
              <p:nvSpPr>
                <p:cNvPr id="12301" name="Rectangle 20"/>
                <p:cNvSpPr>
                  <a:spLocks noChangeArrowheads="1"/>
                </p:cNvSpPr>
                <p:nvPr/>
              </p:nvSpPr>
              <p:spPr bwMode="auto">
                <a:xfrm>
                  <a:off x="1423" y="1944"/>
                  <a:ext cx="2450" cy="1005"/>
                </a:xfrm>
                <a:prstGeom prst="rect">
                  <a:avLst/>
                </a:prstGeom>
                <a:gradFill rotWithShape="0">
                  <a:gsLst>
                    <a:gs pos="0">
                      <a:srgbClr val="D1C39F"/>
                    </a:gs>
                    <a:gs pos="17500">
                      <a:srgbClr val="F0EBD5"/>
                    </a:gs>
                    <a:gs pos="50000">
                      <a:srgbClr val="FFEFD1"/>
                    </a:gs>
                    <a:gs pos="82500">
                      <a:srgbClr val="F0EBD5"/>
                    </a:gs>
                    <a:gs pos="100000">
                      <a:srgbClr val="D1C39F"/>
                    </a:gs>
                  </a:gsLst>
                  <a:lin ang="5400000" scaled="1"/>
                </a:gradFill>
                <a:ln w="508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CO"/>
                </a:p>
              </p:txBody>
            </p:sp>
            <p:sp>
              <p:nvSpPr>
                <p:cNvPr id="12302" name="Rectangle 21"/>
                <p:cNvSpPr>
                  <a:spLocks noChangeArrowheads="1"/>
                </p:cNvSpPr>
                <p:nvPr/>
              </p:nvSpPr>
              <p:spPr bwMode="auto">
                <a:xfrm>
                  <a:off x="1763" y="2161"/>
                  <a:ext cx="1786" cy="7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lIns="92075" tIns="46038" rIns="92075" bIns="46038">
                  <a:spAutoFit/>
                </a:bodyPr>
                <a:lstStyle/>
                <a:p>
                  <a:pPr defTabSz="762000" eaLnBrk="0" hangingPunct="0">
                    <a:spcBef>
                      <a:spcPct val="50000"/>
                    </a:spcBef>
                  </a:pPr>
                  <a:r>
                    <a:rPr lang="es-ES_tradnl" sz="2800" b="1">
                      <a:latin typeface="Arial Rounded MT Bold" pitchFamily="34" charset="0"/>
                    </a:rPr>
                    <a:t>D   (c) = 0</a:t>
                  </a:r>
                </a:p>
              </p:txBody>
            </p:sp>
          </p:grpSp>
          <p:sp>
            <p:nvSpPr>
              <p:cNvPr id="12300" name="Rectangle 22"/>
              <p:cNvSpPr>
                <a:spLocks noChangeArrowheads="1"/>
              </p:cNvSpPr>
              <p:nvPr/>
            </p:nvSpPr>
            <p:spPr bwMode="auto">
              <a:xfrm>
                <a:off x="2049" y="2270"/>
                <a:ext cx="422" cy="7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 defTabSz="762000" eaLnBrk="0" hangingPunct="0">
                  <a:spcBef>
                    <a:spcPct val="50000"/>
                  </a:spcBef>
                </a:pPr>
                <a:r>
                  <a:rPr lang="es-ES_tradnl" sz="2800" b="1">
                    <a:latin typeface="Arial Rounded MT Bold" pitchFamily="34" charset="0"/>
                  </a:rPr>
                  <a:t>x</a:t>
                </a:r>
              </a:p>
            </p:txBody>
          </p:sp>
        </p:grpSp>
        <p:sp>
          <p:nvSpPr>
            <p:cNvPr id="12296" name="Rectangle 23"/>
            <p:cNvSpPr>
              <a:spLocks noChangeArrowheads="1"/>
            </p:cNvSpPr>
            <p:nvPr/>
          </p:nvSpPr>
          <p:spPr bwMode="auto">
            <a:xfrm>
              <a:off x="0" y="1382"/>
              <a:ext cx="5760" cy="800"/>
            </a:xfrm>
            <a:prstGeom prst="rect">
              <a:avLst/>
            </a:prstGeom>
            <a:solidFill>
              <a:srgbClr val="FFCCFF"/>
            </a:soli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2297" name="Text Box 24"/>
            <p:cNvSpPr txBox="1">
              <a:spLocks noChangeArrowheads="1"/>
            </p:cNvSpPr>
            <p:nvPr/>
          </p:nvSpPr>
          <p:spPr bwMode="auto">
            <a:xfrm>
              <a:off x="0" y="1423"/>
              <a:ext cx="5182" cy="596"/>
            </a:xfrm>
            <a:prstGeom prst="rect">
              <a:avLst/>
            </a:prstGeom>
            <a:noFill/>
            <a:ln w="50799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defTabSz="762000" eaLnBrk="0" hangingPunct="0"/>
              <a:r>
                <a:rPr lang="es-ES_tradnl" sz="2800" b="1" dirty="0">
                  <a:latin typeface="Arial Rounded MT Bold" pitchFamily="34" charset="0"/>
                </a:rPr>
                <a:t>2.</a:t>
              </a:r>
              <a:r>
                <a:rPr lang="es-ES_tradnl" sz="2800" dirty="0">
                  <a:latin typeface="Arial Rounded MT Bold" pitchFamily="34" charset="0"/>
                </a:rPr>
                <a:t> Sea  f(x) = x,  entonces: </a:t>
              </a:r>
            </a:p>
            <a:p>
              <a:pPr defTabSz="762000" eaLnBrk="0" hangingPunct="0"/>
              <a:r>
                <a:rPr lang="es-ES_tradnl" sz="2800" dirty="0">
                  <a:latin typeface="Arial Rounded MT Bold" pitchFamily="34" charset="0"/>
                </a:rPr>
                <a:t>                             </a:t>
              </a:r>
              <a:endParaRPr lang="es-ES_tradnl" sz="2800" b="1" baseline="30000" dirty="0">
                <a:latin typeface="Arial Rounded MT Bold" pitchFamily="34" charset="0"/>
              </a:endParaRPr>
            </a:p>
          </p:txBody>
        </p:sp>
        <p:graphicFrame>
          <p:nvGraphicFramePr>
            <p:cNvPr id="12298" name="Object 25"/>
            <p:cNvGraphicFramePr>
              <a:graphicFrameLocks noChangeAspect="1"/>
            </p:cNvGraphicFramePr>
            <p:nvPr/>
          </p:nvGraphicFramePr>
          <p:xfrm>
            <a:off x="1619" y="1660"/>
            <a:ext cx="1378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49" name="Ecuación" r:id="rId13" imgW="736920" imgH="279360" progId="Equation.3">
                    <p:embed/>
                  </p:oleObj>
                </mc:Choice>
                <mc:Fallback>
                  <p:oleObj name="Ecuación" r:id="rId13" imgW="736920" imgH="27936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9" y="1660"/>
                          <a:ext cx="1378" cy="5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           EJEMPLOS</a:t>
            </a:r>
          </a:p>
          <a:p>
            <a:endParaRPr lang="es-ES" dirty="0"/>
          </a:p>
          <a:p>
            <a:r>
              <a:rPr lang="es-ES" dirty="0" smtClean="0"/>
              <a:t> 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84784"/>
            <a:ext cx="1224136" cy="726714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348880"/>
            <a:ext cx="1440160" cy="679698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501009"/>
            <a:ext cx="1656184" cy="650592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581128"/>
            <a:ext cx="2867025" cy="83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61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13551</TotalTime>
  <Words>432</Words>
  <Application>Microsoft Office PowerPoint</Application>
  <PresentationFormat>Presentación en pantalla (4:3)</PresentationFormat>
  <Paragraphs>87</Paragraphs>
  <Slides>18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2" baseType="lpstr">
      <vt:lpstr>Aharoni</vt:lpstr>
      <vt:lpstr>Arial</vt:lpstr>
      <vt:lpstr>Arial Rounded MT Bold</vt:lpstr>
      <vt:lpstr>Bodoni MT Condensed</vt:lpstr>
      <vt:lpstr>Cambria Math</vt:lpstr>
      <vt:lpstr>Candara</vt:lpstr>
      <vt:lpstr>Comic Sans MS</vt:lpstr>
      <vt:lpstr>Courier New</vt:lpstr>
      <vt:lpstr>Franklin Gothic Book</vt:lpstr>
      <vt:lpstr>Times New Roman</vt:lpstr>
      <vt:lpstr>Trebuchet MS</vt:lpstr>
      <vt:lpstr>Wingdings</vt:lpstr>
      <vt:lpstr>Decatur</vt:lpstr>
      <vt:lpstr>Ecuación</vt:lpstr>
      <vt:lpstr>DERIVADAS</vt:lpstr>
      <vt:lpstr>DERIVADAS</vt:lpstr>
      <vt:lpstr>Presentación de PowerPoint</vt:lpstr>
      <vt:lpstr>Presentación de PowerPoint</vt:lpstr>
      <vt:lpstr>2. Tasa de variación instantánea. La derivada</vt:lpstr>
      <vt:lpstr>DERIVADA EN UN PUNTO</vt:lpstr>
      <vt:lpstr>EJEMPLO</vt:lpstr>
      <vt:lpstr>Presentación de PowerPoint</vt:lpstr>
      <vt:lpstr>Presentación de PowerPoint</vt:lpstr>
      <vt:lpstr>Presentación de PowerPoint</vt:lpstr>
      <vt:lpstr>                          EJEMPLOS</vt:lpstr>
      <vt:lpstr>Presentación de PowerPoint</vt:lpstr>
      <vt:lpstr>REGLA DE LA CADENA</vt:lpstr>
      <vt:lpstr>Reglas de Derivación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CINDY</dc:creator>
  <cp:lastModifiedBy>Isabel Miguez</cp:lastModifiedBy>
  <cp:revision>167</cp:revision>
  <dcterms:created xsi:type="dcterms:W3CDTF">2013-10-23T13:05:00Z</dcterms:created>
  <dcterms:modified xsi:type="dcterms:W3CDTF">2021-06-24T19:43:22Z</dcterms:modified>
</cp:coreProperties>
</file>